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>
      <p:cViewPr varScale="1">
        <p:scale>
          <a:sx n="57" d="100"/>
          <a:sy n="57" d="100"/>
        </p:scale>
        <p:origin x="146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2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6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8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3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8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9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Each partner will indicate a person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18E9B-5676-4B4D-8297-7B0D1521DD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888888.png">
            <a:extLst>
              <a:ext uri="{FF2B5EF4-FFF2-40B4-BE49-F238E27FC236}">
                <a16:creationId xmlns:a16="http://schemas.microsoft.com/office/drawing/2014/main" id="{456D0CF1-3EFA-48F0-BEC4-25EC0D7227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/>
          <a:stretch/>
        </p:blipFill>
        <p:spPr bwMode="auto">
          <a:xfrm>
            <a:off x="7308304" y="0"/>
            <a:ext cx="1835696" cy="10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888888.png">
            <a:extLst>
              <a:ext uri="{FF2B5EF4-FFF2-40B4-BE49-F238E27FC236}">
                <a16:creationId xmlns:a16="http://schemas.microsoft.com/office/drawing/2014/main" id="{167FD5BC-FBBD-44F3-A56D-EFF457BDF4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888888.png">
            <a:extLst>
              <a:ext uri="{FF2B5EF4-FFF2-40B4-BE49-F238E27FC236}">
                <a16:creationId xmlns:a16="http://schemas.microsoft.com/office/drawing/2014/main" id="{9F11F58D-4053-4D5C-B7BE-028F4C4F7B1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888888.png">
            <a:extLst>
              <a:ext uri="{FF2B5EF4-FFF2-40B4-BE49-F238E27FC236}">
                <a16:creationId xmlns:a16="http://schemas.microsoft.com/office/drawing/2014/main" id="{30BC9F85-A443-48A8-BD09-BA1845C7CF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888888.png">
            <a:extLst>
              <a:ext uri="{FF2B5EF4-FFF2-40B4-BE49-F238E27FC236}">
                <a16:creationId xmlns:a16="http://schemas.microsoft.com/office/drawing/2014/main" id="{386DE797-142A-4CB4-80F2-4DEB680C7C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888888.png">
            <a:extLst>
              <a:ext uri="{FF2B5EF4-FFF2-40B4-BE49-F238E27FC236}">
                <a16:creationId xmlns:a16="http://schemas.microsoft.com/office/drawing/2014/main" id="{3117B683-21A2-44D6-8FEB-56E5344D86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rrrrrrrrrrrrrrrr.png">
            <a:extLst>
              <a:ext uri="{FF2B5EF4-FFF2-40B4-BE49-F238E27FC236}">
                <a16:creationId xmlns:a16="http://schemas.microsoft.com/office/drawing/2014/main" id="{50970AD2-DA7D-4B53-8C46-1B06131498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/>
          <a:stretch/>
        </p:blipFill>
        <p:spPr bwMode="auto">
          <a:xfrm>
            <a:off x="0" y="-13692"/>
            <a:ext cx="9144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eu_flag_co_funded_pos_[rgb]_right.jpg">
            <a:extLst>
              <a:ext uri="{FF2B5EF4-FFF2-40B4-BE49-F238E27FC236}">
                <a16:creationId xmlns:a16="http://schemas.microsoft.com/office/drawing/2014/main" id="{D7659F1D-EFE0-4966-B692-1828398FE4AD}"/>
              </a:ext>
            </a:extLst>
          </p:cNvPr>
          <p:cNvPicPr>
            <a:picLocks noGrp="1" noChangeAspect="1"/>
          </p:cNvPicPr>
          <p:nvPr isPhoto="1"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user\Desktop\thefinallogo2.png">
            <a:extLst>
              <a:ext uri="{FF2B5EF4-FFF2-40B4-BE49-F238E27FC236}">
                <a16:creationId xmlns:a16="http://schemas.microsoft.com/office/drawing/2014/main" id="{FEC20DE8-1F78-4895-AC91-5AFE12DB48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/>
          <a:stretch/>
        </p:blipFill>
        <p:spPr bwMode="auto">
          <a:xfrm>
            <a:off x="7308304" y="0"/>
            <a:ext cx="1835696" cy="10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888888.png">
            <a:extLst>
              <a:ext uri="{FF2B5EF4-FFF2-40B4-BE49-F238E27FC236}">
                <a16:creationId xmlns:a16="http://schemas.microsoft.com/office/drawing/2014/main" id="{051756D4-6D1E-49F5-B9A9-AF3E2910A2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888888.png">
            <a:extLst>
              <a:ext uri="{FF2B5EF4-FFF2-40B4-BE49-F238E27FC236}">
                <a16:creationId xmlns:a16="http://schemas.microsoft.com/office/drawing/2014/main" id="{5324A309-B8E5-4894-961D-DAA42BADBC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888888.png">
            <a:extLst>
              <a:ext uri="{FF2B5EF4-FFF2-40B4-BE49-F238E27FC236}">
                <a16:creationId xmlns:a16="http://schemas.microsoft.com/office/drawing/2014/main" id="{0AD2B3F8-F4C1-4661-AE9F-056BB6B9A6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888888.png">
            <a:extLst>
              <a:ext uri="{FF2B5EF4-FFF2-40B4-BE49-F238E27FC236}">
                <a16:creationId xmlns:a16="http://schemas.microsoft.com/office/drawing/2014/main" id="{27FE621A-16CF-4FD9-A733-722964BBE9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888888.png">
            <a:extLst>
              <a:ext uri="{FF2B5EF4-FFF2-40B4-BE49-F238E27FC236}">
                <a16:creationId xmlns:a16="http://schemas.microsoft.com/office/drawing/2014/main" id="{A8208A0D-6D83-4694-96ED-A7B933F9F5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3" b="22329"/>
          <a:stretch/>
        </p:blipFill>
        <p:spPr bwMode="auto">
          <a:xfrm>
            <a:off x="-36512" y="-1736"/>
            <a:ext cx="914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5" descr="C:\Users\user\Desktop\thefinallogo2.png">
            <a:extLst>
              <a:ext uri="{FF2B5EF4-FFF2-40B4-BE49-F238E27FC236}">
                <a16:creationId xmlns:a16="http://schemas.microsoft.com/office/drawing/2014/main" id="{1570FD85-EB02-4657-990A-4AB7DDEB71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7"/>
          <a:stretch/>
        </p:blipFill>
        <p:spPr bwMode="auto">
          <a:xfrm>
            <a:off x="7308304" y="0"/>
            <a:ext cx="1835696" cy="10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E73C8D6C-7C57-41B1-B86F-31C2B7B9386B}"/>
              </a:ext>
            </a:extLst>
          </p:cNvPr>
          <p:cNvSpPr/>
          <p:nvPr userDrawn="1"/>
        </p:nvSpPr>
        <p:spPr>
          <a:xfrm>
            <a:off x="1" y="6237312"/>
            <a:ext cx="74279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 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4BDE7FE-2871-42D5-ABD0-18EF322E3800}"/>
              </a:ext>
            </a:extLst>
          </p:cNvPr>
          <p:cNvSpPr/>
          <p:nvPr userDrawn="1"/>
        </p:nvSpPr>
        <p:spPr>
          <a:xfrm rot="16200000">
            <a:off x="-2595010" y="3966843"/>
            <a:ext cx="546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 8</a:t>
            </a:r>
            <a:r>
              <a:rPr lang="en-US" sz="1800" baseline="30000" dirty="0"/>
              <a:t>th</a:t>
            </a:r>
            <a:r>
              <a:rPr lang="en-US" sz="1800" dirty="0"/>
              <a:t> Management</a:t>
            </a:r>
            <a:r>
              <a:rPr lang="en-US" sz="1600" b="0" dirty="0"/>
              <a:t> Meeting, 20</a:t>
            </a:r>
            <a:r>
              <a:rPr lang="en-US" sz="1600" b="0" baseline="30000" dirty="0"/>
              <a:t>th</a:t>
            </a:r>
            <a:r>
              <a:rPr lang="en-US" sz="1600" b="0" dirty="0"/>
              <a:t> – 21st February, Leipzig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F45C9E-2372-47B8-845A-7F70D4E2C1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7976" y="6308725"/>
            <a:ext cx="1596352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5AB5-65E7-4679-8AE3-0DDC93C7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cap="none" dirty="0">
                <a:latin typeface="+mn-lt"/>
              </a:rPr>
              <a:t>20 and 21 of February, Leipzig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CCB32CB-D536-4557-B9B2-B96A4D964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PT" sz="4000" b="1" dirty="0">
                <a:solidFill>
                  <a:schemeClr val="tx1"/>
                </a:solidFill>
              </a:rPr>
              <a:t>WP 4: </a:t>
            </a:r>
            <a:r>
              <a:rPr lang="en-GB" sz="4000" b="1" dirty="0">
                <a:solidFill>
                  <a:schemeClr val="tx1"/>
                </a:solidFill>
              </a:rPr>
              <a:t>QUALITY</a:t>
            </a:r>
            <a:endParaRPr lang="pt-PT" sz="40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F3139F-DD3E-46A3-9E13-34EE363A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7976" y="6308725"/>
            <a:ext cx="1596352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</a:t>
            </a:r>
            <a:endParaRPr lang="en-GB" b="1" dirty="0"/>
          </a:p>
        </p:txBody>
      </p:sp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CB852388-5BC3-453A-B13D-A1DFB0B8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prepared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extensive</a:t>
            </a:r>
            <a:r>
              <a:rPr lang="pt-PT" dirty="0"/>
              <a:t> </a:t>
            </a:r>
            <a:r>
              <a:rPr lang="pt-PT" dirty="0" err="1"/>
              <a:t>list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activities</a:t>
            </a:r>
            <a:r>
              <a:rPr lang="pt-PT" dirty="0"/>
              <a:t>,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:</a:t>
            </a:r>
          </a:p>
          <a:p>
            <a:pPr>
              <a:buFontTx/>
              <a:buChar char="-"/>
            </a:pPr>
            <a:r>
              <a:rPr lang="pt-PT" dirty="0"/>
              <a:t>BSNB </a:t>
            </a:r>
            <a:r>
              <a:rPr lang="pt-PT" dirty="0" err="1"/>
              <a:t>presentations</a:t>
            </a:r>
            <a:r>
              <a:rPr lang="pt-PT" dirty="0"/>
              <a:t>. </a:t>
            </a:r>
            <a:r>
              <a:rPr lang="pt-PT" dirty="0" err="1"/>
              <a:t>After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presentation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agreement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made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sent</a:t>
            </a:r>
            <a:r>
              <a:rPr lang="pt-PT" dirty="0"/>
              <a:t> to </a:t>
            </a:r>
            <a:r>
              <a:rPr lang="pt-PT" dirty="0" err="1"/>
              <a:t>us</a:t>
            </a:r>
            <a:r>
              <a:rPr lang="pt-PT" dirty="0"/>
              <a:t>;</a:t>
            </a:r>
          </a:p>
          <a:p>
            <a:pPr>
              <a:buFontTx/>
              <a:buChar char="-"/>
            </a:pPr>
            <a:r>
              <a:rPr lang="pt-PT" dirty="0" err="1"/>
              <a:t>Thorough</a:t>
            </a:r>
            <a:r>
              <a:rPr lang="pt-PT" dirty="0"/>
              <a:t> </a:t>
            </a:r>
            <a:r>
              <a:rPr lang="pt-PT" dirty="0" err="1"/>
              <a:t>examination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information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five</a:t>
            </a:r>
            <a:r>
              <a:rPr lang="pt-PT" dirty="0"/>
              <a:t> Newsletters</a:t>
            </a:r>
          </a:p>
          <a:p>
            <a:pPr>
              <a:buFontTx/>
              <a:buChar char="-"/>
            </a:pPr>
            <a:r>
              <a:rPr lang="pt-PT" dirty="0"/>
              <a:t>Notes </a:t>
            </a:r>
            <a:r>
              <a:rPr lang="pt-PT" dirty="0" err="1"/>
              <a:t>taken</a:t>
            </a:r>
            <a:r>
              <a:rPr lang="pt-PT" dirty="0"/>
              <a:t> </a:t>
            </a:r>
            <a:r>
              <a:rPr lang="pt-PT" dirty="0" err="1"/>
              <a:t>during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presentations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172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</a:t>
            </a:r>
            <a:endParaRPr lang="en-GB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C67CEC-DA8B-4A26-A423-50E800A3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7" y="1700808"/>
            <a:ext cx="84296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Visits: working list</a:t>
            </a:r>
            <a:endParaRPr lang="en-GB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D68A439-6295-4D92-AEDD-2D7A241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7" y="1417638"/>
            <a:ext cx="3368709" cy="47485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7CA54BF-4AA2-406A-A066-96FCC96AD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2204"/>
            <a:ext cx="3368709" cy="4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Visits: working list</a:t>
            </a:r>
            <a:endParaRPr lang="en-GB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00526A-7718-4730-A728-48A309C9D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3349097" cy="47525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28376B-48E6-42B5-84C4-2B1321B04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98827"/>
            <a:ext cx="3349097" cy="47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8256D9D-448B-45FC-A378-3CCE5DBC0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08394"/>
            <a:ext cx="3275112" cy="4594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Visits: working list</a:t>
            </a:r>
            <a:endParaRPr lang="en-GB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D68266-0E40-4896-81A4-25D5A784E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8394"/>
            <a:ext cx="3274397" cy="45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</a:t>
            </a:r>
            <a:endParaRPr lang="en-GB" b="1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8481AAC-17D5-4E5E-B8A5-44267239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needed</a:t>
            </a:r>
            <a:r>
              <a:rPr lang="pt-PT" dirty="0"/>
              <a:t> in </a:t>
            </a:r>
            <a:r>
              <a:rPr lang="pt-PT" dirty="0" err="1"/>
              <a:t>each</a:t>
            </a:r>
            <a:r>
              <a:rPr lang="pt-PT" dirty="0"/>
              <a:t> training/workshop</a:t>
            </a:r>
          </a:p>
          <a:p>
            <a:pPr lvl="1"/>
            <a:r>
              <a:rPr lang="pt-PT" dirty="0" err="1"/>
              <a:t>Name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course</a:t>
            </a:r>
            <a:endParaRPr lang="pt-PT" dirty="0"/>
          </a:p>
          <a:p>
            <a:pPr lvl="1"/>
            <a:r>
              <a:rPr lang="pt-PT" dirty="0" err="1"/>
              <a:t>Type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activity</a:t>
            </a:r>
            <a:endParaRPr lang="pt-PT" dirty="0"/>
          </a:p>
          <a:p>
            <a:pPr lvl="1"/>
            <a:r>
              <a:rPr lang="pt-PT" dirty="0" err="1"/>
              <a:t>Duration</a:t>
            </a:r>
            <a:r>
              <a:rPr lang="pt-PT" dirty="0"/>
              <a:t> (in </a:t>
            </a:r>
            <a:r>
              <a:rPr lang="pt-PT" dirty="0" err="1"/>
              <a:t>hours</a:t>
            </a:r>
            <a:r>
              <a:rPr lang="pt-PT" dirty="0"/>
              <a:t>)</a:t>
            </a:r>
          </a:p>
          <a:p>
            <a:pPr lvl="1"/>
            <a:r>
              <a:rPr lang="pt-PT" dirty="0" err="1"/>
              <a:t>Participants</a:t>
            </a:r>
            <a:r>
              <a:rPr lang="pt-PT" dirty="0"/>
              <a:t> (</a:t>
            </a:r>
            <a:r>
              <a:rPr lang="pt-PT" dirty="0" err="1"/>
              <a:t>distributed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status </a:t>
            </a:r>
            <a:r>
              <a:rPr lang="pt-PT" dirty="0" err="1"/>
              <a:t>and</a:t>
            </a:r>
            <a:r>
              <a:rPr lang="pt-PT" dirty="0"/>
              <a:t> gender)</a:t>
            </a:r>
          </a:p>
          <a:p>
            <a:pPr lvl="1"/>
            <a:r>
              <a:rPr lang="pt-PT" dirty="0" err="1"/>
              <a:t>Trainer</a:t>
            </a:r>
            <a:r>
              <a:rPr lang="pt-PT" dirty="0"/>
              <a:t> </a:t>
            </a:r>
            <a:r>
              <a:rPr lang="pt-PT" dirty="0" err="1"/>
              <a:t>identification</a:t>
            </a:r>
            <a:endParaRPr lang="pt-PT" dirty="0"/>
          </a:p>
          <a:p>
            <a:pPr lvl="1"/>
            <a:r>
              <a:rPr lang="pt-PT" dirty="0" err="1"/>
              <a:t>Summary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content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86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972FC6-61D1-4629-AFF9-661F197DE88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training data,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example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00D8BE-3BCA-4F3D-AEE9-F75E0879D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63" y="2390575"/>
            <a:ext cx="7819602" cy="20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7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ECD823-07A8-4640-941E-C370906C2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46" y="2981000"/>
            <a:ext cx="5093354" cy="33277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972FC6-61D1-4629-AFF9-661F197DE88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training data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B80958-3F63-4515-BC4B-96D99479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Training </a:t>
            </a:r>
            <a:r>
              <a:rPr lang="pt-PT" dirty="0" err="1"/>
              <a:t>certificates</a:t>
            </a:r>
            <a:endParaRPr lang="pt-PT" dirty="0"/>
          </a:p>
          <a:p>
            <a:pPr lvl="1"/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BSNB</a:t>
            </a:r>
          </a:p>
          <a:p>
            <a:pPr lvl="1">
              <a:spcBef>
                <a:spcPts val="0"/>
              </a:spcBef>
            </a:pPr>
            <a:r>
              <a:rPr lang="pt-PT" dirty="0"/>
              <a:t>Training </a:t>
            </a:r>
            <a:r>
              <a:rPr lang="pt-PT" sz="2800" dirty="0" err="1"/>
              <a:t>dissemination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6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972FC6-61D1-4629-AFF9-661F197DE88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ISLA face-to-face training in Portugal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B80958-3F63-4515-BC4B-96D99479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t-PT" b="1" dirty="0" err="1"/>
              <a:t>Tomorrow</a:t>
            </a:r>
            <a:r>
              <a:rPr lang="pt-PT" b="1" dirty="0"/>
              <a:t> </a:t>
            </a:r>
            <a:r>
              <a:rPr lang="pt-PT" b="1" dirty="0" err="1"/>
              <a:t>will</a:t>
            </a:r>
            <a:r>
              <a:rPr lang="pt-PT" b="1" dirty="0"/>
              <a:t> </a:t>
            </a:r>
            <a:r>
              <a:rPr lang="pt-PT" b="1" dirty="0" err="1"/>
              <a:t>be</a:t>
            </a:r>
            <a:r>
              <a:rPr lang="pt-PT" b="1" dirty="0"/>
              <a:t> </a:t>
            </a:r>
            <a:r>
              <a:rPr lang="pt-PT" b="1" dirty="0" err="1"/>
              <a:t>discussed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2446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041B460-CB40-4FBA-B7A5-BCF779D3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5850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ISLA 2019-2022 Report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77B2A-939D-4EC0-A00A-FF0B4889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Delineated the Quality Plan (QP). </a:t>
            </a: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Taking in account all main Job-Jo documents, the first management meeting decisions and all relevant European standards, ISLA, with the  collaboration of UCY, prepared a road map of activities, responsibilities, objectives to be attained, indicators of those objectives, target partners and due dates.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66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ISLA 2019-2022 Report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77B2A-939D-4EC0-A00A-FF0B4889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2. Designed and distributed a set of templates that evaluate and report on the efficacy and efficiency of the Management Meetings (MM) and Training activities.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3. Participated in all MM with active involvement. </a:t>
            </a:r>
          </a:p>
        </p:txBody>
      </p:sp>
    </p:spTree>
    <p:extLst>
      <p:ext uri="{BB962C8B-B14F-4D97-AF65-F5344CB8AC3E}">
        <p14:creationId xmlns:p14="http://schemas.microsoft.com/office/powerpoint/2010/main" val="177398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ISLA 2019-2022 Report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77B2A-939D-4EC0-A00A-FF0B4889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4. Designed and implemented, in April 2021, a online training course aimed at the BSNB staff, with three 2-hour sessions. 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BSNBs have a decisive role in worker’s qualification. Its management goes well beyond the mere administrative aspects of training.</a:t>
            </a:r>
          </a:p>
        </p:txBody>
      </p:sp>
    </p:spTree>
    <p:extLst>
      <p:ext uri="{BB962C8B-B14F-4D97-AF65-F5344CB8AC3E}">
        <p14:creationId xmlns:p14="http://schemas.microsoft.com/office/powerpoint/2010/main" val="31061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ISLA 2019-2022 Report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77B2A-939D-4EC0-A00A-FF0B4889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5. Invited by UCY, analyzed the Capacity Building Plan and gave detailed feedback to the partner.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6. Evaluated all face-to-face training that occurred in European partners and sent the reports to MU and/or the Quality Committee. </a:t>
            </a:r>
          </a:p>
        </p:txBody>
      </p:sp>
    </p:spTree>
    <p:extLst>
      <p:ext uri="{BB962C8B-B14F-4D97-AF65-F5344CB8AC3E}">
        <p14:creationId xmlns:p14="http://schemas.microsoft.com/office/powerpoint/2010/main" val="89167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ISLA 2019-2022 Report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77B2A-939D-4EC0-A00A-FF0B4889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7. Disseminated the project in ISLA site, ISLA social media and in internal meetings with the academia and students. 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8. Visited all BSNB and is elaborating a report. Details of it to be analyzed in this meeting.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6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77B2A-939D-4EC0-A00A-FF0B4889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Between the 18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 and the 24th of January 2022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All sites were visited by ISLA in its role of quality manager. In each place, we were received by the local BSNB coordinator or his/her representative who presented the space, the equipment, the activities developed since the creation of the BSNB and the university site.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03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</a:t>
            </a:r>
            <a:endParaRPr lang="en-GB" b="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94F54E2-F06E-4A2B-921D-5A9ACB39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43" y="1556792"/>
            <a:ext cx="7602913" cy="46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CD8D-FFC3-4368-A296-B394C6514D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BSNB Visits</a:t>
            </a:r>
            <a:endParaRPr lang="en-GB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61F669-5ACD-4A1B-A9E3-4AFB0C35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" y="1916832"/>
            <a:ext cx="7812360" cy="3809532"/>
          </a:xfrm>
          <a:prstGeom prst="rect">
            <a:avLst/>
          </a:prstGeom>
        </p:spPr>
      </p:pic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57612738-0901-4DA6-B99C-FE85355E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708920"/>
            <a:ext cx="7002524" cy="275793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PT" sz="2400" dirty="0"/>
          </a:p>
          <a:p>
            <a:pPr marL="0" indent="0" algn="ctr">
              <a:buNone/>
            </a:pPr>
            <a:r>
              <a:rPr lang="pt-PT" sz="2400" dirty="0" err="1"/>
              <a:t>All</a:t>
            </a:r>
            <a:r>
              <a:rPr lang="pt-PT" sz="2400" dirty="0"/>
              <a:t> </a:t>
            </a:r>
            <a:r>
              <a:rPr lang="pt-PT" sz="2400" dirty="0" err="1"/>
              <a:t>this</a:t>
            </a:r>
            <a:r>
              <a:rPr lang="pt-PT" sz="2400" dirty="0"/>
              <a:t> </a:t>
            </a:r>
            <a:r>
              <a:rPr lang="pt-PT" sz="2400" dirty="0" err="1"/>
              <a:t>information</a:t>
            </a:r>
            <a:r>
              <a:rPr lang="pt-PT" sz="2400" dirty="0"/>
              <a:t> </a:t>
            </a:r>
            <a:r>
              <a:rPr lang="pt-PT" sz="2400" dirty="0" err="1"/>
              <a:t>was</a:t>
            </a:r>
            <a:r>
              <a:rPr lang="pt-PT" sz="2400" dirty="0"/>
              <a:t> </a:t>
            </a:r>
            <a:r>
              <a:rPr lang="pt-PT" sz="2400" dirty="0" err="1"/>
              <a:t>compilled</a:t>
            </a:r>
            <a:r>
              <a:rPr lang="pt-PT" sz="2400" dirty="0"/>
              <a:t> </a:t>
            </a:r>
            <a:r>
              <a:rPr lang="pt-PT" sz="2400" dirty="0" err="1"/>
              <a:t>after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synthesis</a:t>
            </a:r>
            <a:r>
              <a:rPr lang="pt-PT" sz="2400" dirty="0"/>
              <a:t> </a:t>
            </a:r>
            <a:r>
              <a:rPr lang="pt-PT" sz="2400" dirty="0" err="1"/>
              <a:t>made</a:t>
            </a:r>
            <a:r>
              <a:rPr lang="pt-PT" sz="2400" dirty="0"/>
              <a:t> </a:t>
            </a:r>
            <a:r>
              <a:rPr lang="pt-PT" sz="2400" dirty="0" err="1"/>
              <a:t>by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BSNBs</a:t>
            </a:r>
            <a:r>
              <a:rPr lang="pt-PT" sz="2400" dirty="0"/>
              <a:t> in </a:t>
            </a:r>
            <a:r>
              <a:rPr lang="pt-PT" sz="2400" dirty="0" err="1"/>
              <a:t>August</a:t>
            </a:r>
            <a:r>
              <a:rPr lang="pt-PT" sz="2400" dirty="0"/>
              <a:t> 2021. </a:t>
            </a:r>
            <a:r>
              <a:rPr lang="pt-PT" sz="2400" dirty="0" err="1"/>
              <a:t>Please</a:t>
            </a:r>
            <a:r>
              <a:rPr lang="pt-PT" sz="2400" dirty="0"/>
              <a:t> </a:t>
            </a:r>
            <a:r>
              <a:rPr lang="pt-PT" sz="2400" dirty="0" err="1"/>
              <a:t>rectify</a:t>
            </a:r>
            <a:r>
              <a:rPr lang="pt-PT" sz="2400" dirty="0"/>
              <a:t> </a:t>
            </a:r>
            <a:r>
              <a:rPr lang="pt-PT" sz="2400" dirty="0" err="1"/>
              <a:t>anything</a:t>
            </a:r>
            <a:r>
              <a:rPr lang="pt-PT" sz="2400" dirty="0"/>
              <a:t> </a:t>
            </a:r>
            <a:r>
              <a:rPr lang="pt-PT" sz="2400" dirty="0" err="1"/>
              <a:t>that</a:t>
            </a:r>
            <a:r>
              <a:rPr lang="pt-PT" sz="2400" dirty="0"/>
              <a:t> </a:t>
            </a:r>
            <a:r>
              <a:rPr lang="pt-PT" sz="2400" dirty="0" err="1"/>
              <a:t>changed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send</a:t>
            </a:r>
            <a:r>
              <a:rPr lang="pt-PT" sz="2400" dirty="0"/>
              <a:t> </a:t>
            </a:r>
            <a:r>
              <a:rPr lang="pt-PT" sz="2400" dirty="0" err="1"/>
              <a:t>us</a:t>
            </a:r>
            <a:r>
              <a:rPr lang="pt-PT" sz="2400" dirty="0"/>
              <a:t> as </a:t>
            </a:r>
            <a:r>
              <a:rPr lang="pt-PT" sz="2400" dirty="0" err="1"/>
              <a:t>soon</a:t>
            </a:r>
            <a:r>
              <a:rPr lang="pt-PT" sz="2400" dirty="0"/>
              <a:t> as </a:t>
            </a:r>
            <a:r>
              <a:rPr lang="pt-PT" sz="2400" dirty="0" err="1"/>
              <a:t>possible</a:t>
            </a:r>
            <a:r>
              <a:rPr lang="pt-P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8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F5B020-8B7B-42BB-B8E1-53CCBF41BFEA}"/>
</file>

<file path=customXml/itemProps2.xml><?xml version="1.0" encoding="utf-8"?>
<ds:datastoreItem xmlns:ds="http://schemas.openxmlformats.org/officeDocument/2006/customXml" ds:itemID="{B98FF5BC-695B-4279-A236-238779427072}"/>
</file>

<file path=customXml/itemProps3.xml><?xml version="1.0" encoding="utf-8"?>
<ds:datastoreItem xmlns:ds="http://schemas.openxmlformats.org/officeDocument/2006/customXml" ds:itemID="{2B5E3705-9255-4DFD-A5A4-7F9C628C30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577</Words>
  <Application>Microsoft Office PowerPoint</Application>
  <PresentationFormat>Apresentação no Ecrã (4:3)</PresentationFormat>
  <Paragraphs>85</Paragraphs>
  <Slides>19</Slides>
  <Notes>15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20 and 21 of February, Leipzig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isabel vilaça</cp:lastModifiedBy>
  <cp:revision>202</cp:revision>
  <dcterms:created xsi:type="dcterms:W3CDTF">2018-09-11T16:13:06Z</dcterms:created>
  <dcterms:modified xsi:type="dcterms:W3CDTF">2022-02-20T08:50:37Z</dcterms:modified>
</cp:coreProperties>
</file>